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257" r:id="rId3"/>
    <p:sldId id="316" r:id="rId4"/>
    <p:sldId id="317" r:id="rId5"/>
    <p:sldId id="259" r:id="rId6"/>
    <p:sldId id="260" r:id="rId7"/>
    <p:sldId id="261" r:id="rId8"/>
    <p:sldId id="264" r:id="rId9"/>
    <p:sldId id="262" r:id="rId10"/>
    <p:sldId id="267" r:id="rId11"/>
    <p:sldId id="268" r:id="rId12"/>
    <p:sldId id="271" r:id="rId13"/>
    <p:sldId id="272" r:id="rId14"/>
    <p:sldId id="274" r:id="rId15"/>
    <p:sldId id="312" r:id="rId16"/>
    <p:sldId id="313" r:id="rId17"/>
    <p:sldId id="270" r:id="rId18"/>
    <p:sldId id="277" r:id="rId19"/>
    <p:sldId id="278" r:id="rId20"/>
    <p:sldId id="280" r:id="rId21"/>
    <p:sldId id="318" r:id="rId22"/>
    <p:sldId id="282" r:id="rId23"/>
    <p:sldId id="314" r:id="rId24"/>
    <p:sldId id="315" r:id="rId25"/>
    <p:sldId id="284" r:id="rId26"/>
    <p:sldId id="283" r:id="rId27"/>
    <p:sldId id="321" r:id="rId28"/>
    <p:sldId id="319" r:id="rId29"/>
    <p:sldId id="320" r:id="rId30"/>
    <p:sldId id="286" r:id="rId31"/>
    <p:sldId id="287" r:id="rId32"/>
    <p:sldId id="288" r:id="rId33"/>
    <p:sldId id="289" r:id="rId34"/>
    <p:sldId id="291" r:id="rId35"/>
    <p:sldId id="322" r:id="rId36"/>
    <p:sldId id="292" r:id="rId37"/>
    <p:sldId id="293" r:id="rId38"/>
    <p:sldId id="294" r:id="rId39"/>
    <p:sldId id="323" r:id="rId40"/>
    <p:sldId id="295" r:id="rId41"/>
    <p:sldId id="296" r:id="rId42"/>
    <p:sldId id="324" r:id="rId43"/>
    <p:sldId id="297" r:id="rId44"/>
    <p:sldId id="298" r:id="rId45"/>
    <p:sldId id="325" r:id="rId46"/>
    <p:sldId id="299" r:id="rId47"/>
    <p:sldId id="326" r:id="rId48"/>
    <p:sldId id="300" r:id="rId49"/>
    <p:sldId id="301" r:id="rId50"/>
    <p:sldId id="302" r:id="rId51"/>
    <p:sldId id="327" r:id="rId52"/>
    <p:sldId id="303" r:id="rId53"/>
    <p:sldId id="328" r:id="rId54"/>
    <p:sldId id="304" r:id="rId55"/>
    <p:sldId id="329" r:id="rId56"/>
    <p:sldId id="310" r:id="rId57"/>
    <p:sldId id="309" r:id="rId58"/>
    <p:sldId id="306" r:id="rId59"/>
    <p:sldId id="305" r:id="rId60"/>
    <p:sldId id="330" r:id="rId6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8D8E3-B93D-4FD0-96E5-8DD77B71635D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7CB82-AB1B-4D17-B000-0EAC792D6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816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503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614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5916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406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22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1176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557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360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081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160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16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Here, the authors use a deep</a:t>
            </a:r>
            <a:r>
              <a:rPr lang="en-US" sz="1200" baseline="0" dirty="0"/>
              <a:t> neural network to build the representation of both style and content images…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/>
              <a:t>…and then the output is created via an optimization process that minimizes the differences between the output and both input images.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662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407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114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913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434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270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482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665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402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8640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785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/>
              <a:t>Here, the authors use a deep</a:t>
            </a:r>
            <a:r>
              <a:rPr lang="en-US" sz="1200" baseline="0" dirty="0"/>
              <a:t> neural network to build the representation of both style and content images…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/>
              <a:t>…and then the output is created via an optimization process that minimizes the differences between the output and both input images.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7442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377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64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96239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92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696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8215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2295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9387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761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34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4967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4911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3182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107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6514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4817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472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8613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9176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735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675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z="1200" baseline="0" dirty="0"/>
              <a:t>Many of these results looked really impressive, …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/>
              <a:t>…so naturally we were curious how would it work in our scenario.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10767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6692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555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7233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8418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56975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7361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1699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88770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533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81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sz="1200" baseline="0" dirty="0"/>
              <a:t>Many of these results looked really impressive, …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/>
              <a:t>…so naturally we were curious how would it work in our scenario.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82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210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466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17739-C749-4997-8D1D-C2D34707D36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9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304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7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55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59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060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37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29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06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68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53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792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706DE-552C-4BE1-B1DA-F3D02560E0B9}" type="datetimeFigureOut">
              <a:rPr lang="cs-CZ" smtClean="0"/>
              <a:t>16.5.2019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D6710-508A-4CB9-9525-C95FF9D55D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26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9.png"/><Relationship Id="rId4" Type="http://schemas.openxmlformats.org/officeDocument/2006/relationships/image" Target="../media/image69.pn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8.jpg"/><Relationship Id="rId14" Type="http://schemas.openxmlformats.org/officeDocument/2006/relationships/image" Target="../media/image1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2.png"/><Relationship Id="rId4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9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616650" y="670712"/>
            <a:ext cx="8958703" cy="1431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569843" y="339411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Real-Time Patch-Based Stylization of Portraits Using Generative Adversarial Network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4648188" y="5331346"/>
            <a:ext cx="7186002" cy="890641"/>
            <a:chOff x="131888" y="5300416"/>
            <a:chExt cx="7186002" cy="890641"/>
          </a:xfrm>
        </p:grpSpPr>
        <p:sp>
          <p:nvSpPr>
            <p:cNvPr id="9" name="Obdélník 8"/>
            <p:cNvSpPr/>
            <p:nvPr/>
          </p:nvSpPr>
          <p:spPr>
            <a:xfrm>
              <a:off x="131888" y="5300416"/>
              <a:ext cx="718600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D.</a:t>
              </a:r>
              <a:r>
                <a:rPr lang="en-US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24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Futschik</a:t>
              </a:r>
              <a:r>
                <a:rPr lang="en-US" sz="2400" baseline="30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lang="cs-CZ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M.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Chai</a:t>
              </a:r>
              <a:r>
                <a:rPr lang="en-US" sz="2400" baseline="30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cs-CZ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C.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Cao</a:t>
              </a:r>
              <a:r>
                <a:rPr lang="en-US" sz="2400" baseline="30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C. Ma</a:t>
              </a:r>
              <a:r>
                <a:rPr lang="en-US" sz="2400" baseline="30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A. Stoliar</a:t>
              </a:r>
              <a:r>
                <a:rPr lang="en-US" sz="2400" baseline="30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31888" y="5729392"/>
              <a:ext cx="69074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S.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cs-CZ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Korolev</a:t>
              </a:r>
              <a:r>
                <a:rPr lang="en-US" sz="2400" baseline="30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cs-CZ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S. Tulyakov</a:t>
              </a:r>
              <a:r>
                <a:rPr lang="en-US" sz="2400" baseline="30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r>
                <a:rPr lang="cs-CZ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M. Kučera</a:t>
              </a:r>
              <a:r>
                <a:rPr lang="en-US" sz="2400" baseline="30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r>
                <a:rPr lang="cs-CZ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D. Sýkora</a:t>
              </a:r>
              <a:r>
                <a:rPr lang="en-US" sz="2400" baseline="30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</a:t>
              </a:r>
              <a:endPara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425" y="5260629"/>
            <a:ext cx="1855923" cy="90574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49378" y="6166369"/>
            <a:ext cx="2160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CTU in Prague, FEE</a:t>
            </a:r>
            <a:endParaRPr 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828058" y="52120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3205385" y="5218014"/>
            <a:ext cx="1313784" cy="1355091"/>
            <a:chOff x="3470428" y="5218014"/>
            <a:chExt cx="1313784" cy="1355091"/>
          </a:xfrm>
        </p:grpSpPr>
        <p:sp>
          <p:nvSpPr>
            <p:cNvPr id="13" name="TextovéPole 12"/>
            <p:cNvSpPr txBox="1"/>
            <p:nvPr/>
          </p:nvSpPr>
          <p:spPr>
            <a:xfrm>
              <a:off x="3470428" y="52180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  <a:endParaRPr lang="cs-CZ" dirty="0"/>
            </a:p>
          </p:txBody>
        </p:sp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087" y="5254745"/>
              <a:ext cx="887730" cy="887730"/>
            </a:xfrm>
            <a:prstGeom prst="rect">
              <a:avLst/>
            </a:prstGeom>
          </p:spPr>
        </p:pic>
        <p:sp>
          <p:nvSpPr>
            <p:cNvPr id="17" name="TextovéPole 16"/>
            <p:cNvSpPr txBox="1"/>
            <p:nvPr/>
          </p:nvSpPr>
          <p:spPr>
            <a:xfrm>
              <a:off x="3634538" y="6172995"/>
              <a:ext cx="1149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2000" b="1" dirty="0"/>
                <a:t>Snap Inc.</a:t>
              </a:r>
            </a:p>
          </p:txBody>
        </p:sp>
      </p:grpSp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31" y="1544344"/>
            <a:ext cx="6154739" cy="3462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6259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Drawback of Guided Patch-based Synthesis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10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92" y="2099609"/>
            <a:ext cx="1669885" cy="20615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418" y="2099609"/>
            <a:ext cx="1669885" cy="206158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3" y="2099610"/>
            <a:ext cx="1669885" cy="206158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315" y="2099609"/>
            <a:ext cx="1669885" cy="206158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92" y="4286980"/>
            <a:ext cx="1669885" cy="206158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43" y="4294764"/>
            <a:ext cx="1669885" cy="206158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21" y="4294764"/>
            <a:ext cx="1657277" cy="204602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387847" y="2939474"/>
            <a:ext cx="947157" cy="381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387846" y="5126846"/>
            <a:ext cx="858270" cy="381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</a:t>
            </a: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940815" y="2863103"/>
            <a:ext cx="284555" cy="534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</a:t>
            </a:r>
            <a:endParaRPr lang="cs-CZ" sz="36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940815" y="5058258"/>
            <a:ext cx="284555" cy="534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:</a:t>
            </a:r>
            <a:endParaRPr lang="cs-CZ" sz="3600" dirty="0"/>
          </a:p>
        </p:txBody>
      </p:sp>
      <p:pic>
        <p:nvPicPr>
          <p:cNvPr id="18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39" y="2099609"/>
            <a:ext cx="1669886" cy="2061586"/>
          </a:xfrm>
          <a:prstGeom prst="rect">
            <a:avLst/>
          </a:prstGeom>
        </p:spPr>
      </p:pic>
      <p:pic>
        <p:nvPicPr>
          <p:cNvPr id="19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20" y="4294764"/>
            <a:ext cx="1657277" cy="2046021"/>
          </a:xfrm>
          <a:prstGeom prst="rect">
            <a:avLst/>
          </a:prstGeom>
        </p:spPr>
      </p:pic>
      <p:sp>
        <p:nvSpPr>
          <p:cNvPr id="20" name="Šipka dolů 19"/>
          <p:cNvSpPr/>
          <p:nvPr/>
        </p:nvSpPr>
        <p:spPr>
          <a:xfrm>
            <a:off x="8946832" y="4294764"/>
            <a:ext cx="400851" cy="52852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8862273" y="4829145"/>
            <a:ext cx="637118" cy="99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cs-CZ" sz="7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893314" y="1236603"/>
            <a:ext cx="4405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Explicit guidance is needed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cs-CZ"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Drawback of Guided Patch-based Synthesis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11</a:t>
            </a:fld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3470676" y="1236603"/>
            <a:ext cx="525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algorithm is slow and fragile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cs-CZ"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8960" y="1967475"/>
            <a:ext cx="5366924" cy="3276228"/>
            <a:chOff x="424276" y="1698268"/>
            <a:chExt cx="7988887" cy="48768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76" y="1698268"/>
              <a:ext cx="3895725" cy="4876800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438" y="1698268"/>
              <a:ext cx="3895725" cy="4876800"/>
            </a:xfrm>
            <a:prstGeom prst="rect">
              <a:avLst/>
            </a:prstGeom>
          </p:spPr>
        </p:pic>
      </p:grpSp>
      <p:pic>
        <p:nvPicPr>
          <p:cNvPr id="24" name="Obrázek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22" y="1967475"/>
            <a:ext cx="2617143" cy="327622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05" y="1958481"/>
            <a:ext cx="2631512" cy="3294215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3518675" y="5312855"/>
            <a:ext cx="221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8995924" y="5312855"/>
            <a:ext cx="221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011236" y="5312855"/>
            <a:ext cx="1732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510798" y="5312855"/>
            <a:ext cx="1732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9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12</a:t>
            </a:fld>
            <a:endParaRPr lang="cs-CZ"/>
          </a:p>
        </p:txBody>
      </p:sp>
      <p:grpSp>
        <p:nvGrpSpPr>
          <p:cNvPr id="33" name="Skupina 32"/>
          <p:cNvGrpSpPr/>
          <p:nvPr/>
        </p:nvGrpSpPr>
        <p:grpSpPr>
          <a:xfrm>
            <a:off x="4499773" y="2940977"/>
            <a:ext cx="1517109" cy="1759846"/>
            <a:chOff x="4578890" y="2940977"/>
            <a:chExt cx="1517109" cy="1759846"/>
          </a:xfrm>
        </p:grpSpPr>
        <p:sp>
          <p:nvSpPr>
            <p:cNvPr id="34" name="Rovnoramenný trojúhelník 33"/>
            <p:cNvSpPr/>
            <p:nvPr/>
          </p:nvSpPr>
          <p:spPr>
            <a:xfrm rot="5400000">
              <a:off x="4457522" y="3062345"/>
              <a:ext cx="1759846" cy="1517109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4640342" y="3636233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Encoder</a:t>
              </a:r>
              <a:endPara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6175118" y="2940978"/>
            <a:ext cx="1517109" cy="1759846"/>
            <a:chOff x="6217161" y="2940978"/>
            <a:chExt cx="1517109" cy="1759846"/>
          </a:xfrm>
        </p:grpSpPr>
        <p:sp>
          <p:nvSpPr>
            <p:cNvPr id="37" name="Rovnoramenný trojúhelník 36"/>
            <p:cNvSpPr/>
            <p:nvPr/>
          </p:nvSpPr>
          <p:spPr>
            <a:xfrm rot="16200000" flipH="1">
              <a:off x="6095793" y="3062346"/>
              <a:ext cx="1759846" cy="1517109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6512054" y="3636233"/>
              <a:ext cx="114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Decoder</a:t>
              </a:r>
              <a:endPara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0" name="TextovéPole 39"/>
          <p:cNvSpPr txBox="1"/>
          <p:nvPr/>
        </p:nvSpPr>
        <p:spPr>
          <a:xfrm>
            <a:off x="5142149" y="2164090"/>
            <a:ext cx="1907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  <a:endParaRPr lang="cs-CZ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1" name="Skupina 40"/>
          <p:cNvGrpSpPr/>
          <p:nvPr/>
        </p:nvGrpSpPr>
        <p:grpSpPr>
          <a:xfrm>
            <a:off x="1298064" y="1146134"/>
            <a:ext cx="2860459" cy="5349530"/>
            <a:chOff x="976058" y="1189382"/>
            <a:chExt cx="2860459" cy="5349530"/>
          </a:xfrm>
        </p:grpSpPr>
        <p:pic>
          <p:nvPicPr>
            <p:cNvPr id="42" name="Obrázek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19" y="4759808"/>
              <a:ext cx="1421198" cy="1779104"/>
            </a:xfrm>
            <a:prstGeom prst="rect">
              <a:avLst/>
            </a:prstGeom>
          </p:spPr>
        </p:pic>
        <p:pic>
          <p:nvPicPr>
            <p:cNvPr id="43" name="Obrázek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058" y="4759808"/>
              <a:ext cx="1421198" cy="1779104"/>
            </a:xfrm>
            <a:prstGeom prst="rect">
              <a:avLst/>
            </a:prstGeom>
          </p:spPr>
        </p:pic>
        <p:pic>
          <p:nvPicPr>
            <p:cNvPr id="44" name="Obrázek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19" y="2968486"/>
              <a:ext cx="1421198" cy="1779104"/>
            </a:xfrm>
            <a:prstGeom prst="rect">
              <a:avLst/>
            </a:prstGeom>
          </p:spPr>
        </p:pic>
        <p:pic>
          <p:nvPicPr>
            <p:cNvPr id="45" name="Obrázek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058" y="2968486"/>
              <a:ext cx="1421198" cy="1779104"/>
            </a:xfrm>
            <a:prstGeom prst="rect">
              <a:avLst/>
            </a:prstGeom>
          </p:spPr>
        </p:pic>
        <p:pic>
          <p:nvPicPr>
            <p:cNvPr id="46" name="Obrázek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319" y="1189382"/>
              <a:ext cx="1421198" cy="1779104"/>
            </a:xfrm>
            <a:prstGeom prst="rect">
              <a:avLst/>
            </a:prstGeom>
          </p:spPr>
        </p:pic>
        <p:pic>
          <p:nvPicPr>
            <p:cNvPr id="47" name="Obrázek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21" y="1189382"/>
              <a:ext cx="1421198" cy="1779104"/>
            </a:xfrm>
            <a:prstGeom prst="rect">
              <a:avLst/>
            </a:prstGeom>
          </p:spPr>
        </p:pic>
      </p:grpSp>
      <p:grpSp>
        <p:nvGrpSpPr>
          <p:cNvPr id="48" name="Skupina 47"/>
          <p:cNvGrpSpPr/>
          <p:nvPr/>
        </p:nvGrpSpPr>
        <p:grpSpPr>
          <a:xfrm>
            <a:off x="8033478" y="1146134"/>
            <a:ext cx="2842396" cy="5337312"/>
            <a:chOff x="6904590" y="1094351"/>
            <a:chExt cx="2842396" cy="5337312"/>
          </a:xfrm>
        </p:grpSpPr>
        <p:pic>
          <p:nvPicPr>
            <p:cNvPr id="49" name="Obrázek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788" y="4652559"/>
              <a:ext cx="1421198" cy="1779104"/>
            </a:xfrm>
            <a:prstGeom prst="rect">
              <a:avLst/>
            </a:prstGeom>
          </p:spPr>
        </p:pic>
        <p:pic>
          <p:nvPicPr>
            <p:cNvPr id="50" name="Obrázek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590" y="4652559"/>
              <a:ext cx="1421198" cy="1779104"/>
            </a:xfrm>
            <a:prstGeom prst="rect">
              <a:avLst/>
            </a:prstGeom>
          </p:spPr>
        </p:pic>
        <p:pic>
          <p:nvPicPr>
            <p:cNvPr id="51" name="Obrázek 5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788" y="2873455"/>
              <a:ext cx="1421198" cy="1779104"/>
            </a:xfrm>
            <a:prstGeom prst="rect">
              <a:avLst/>
            </a:prstGeom>
          </p:spPr>
        </p:pic>
        <p:pic>
          <p:nvPicPr>
            <p:cNvPr id="52" name="Obrázek 5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590" y="2873455"/>
              <a:ext cx="1421198" cy="1779104"/>
            </a:xfrm>
            <a:prstGeom prst="rect">
              <a:avLst/>
            </a:prstGeom>
          </p:spPr>
        </p:pic>
        <p:pic>
          <p:nvPicPr>
            <p:cNvPr id="53" name="Obrázek 5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5788" y="1094351"/>
              <a:ext cx="1421198" cy="1779104"/>
            </a:xfrm>
            <a:prstGeom prst="rect">
              <a:avLst/>
            </a:prstGeom>
          </p:spPr>
        </p:pic>
        <p:pic>
          <p:nvPicPr>
            <p:cNvPr id="54" name="Obrázek 5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4590" y="1094351"/>
              <a:ext cx="1421198" cy="1779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51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Image-to-Image Translation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13</a:t>
            </a:fld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4501841" y="2940977"/>
            <a:ext cx="1517109" cy="1759846"/>
            <a:chOff x="4578890" y="2940977"/>
            <a:chExt cx="1517109" cy="1759846"/>
          </a:xfrm>
        </p:grpSpPr>
        <p:sp>
          <p:nvSpPr>
            <p:cNvPr id="10" name="Rovnoramenný trojúhelník 9"/>
            <p:cNvSpPr/>
            <p:nvPr/>
          </p:nvSpPr>
          <p:spPr>
            <a:xfrm rot="5400000">
              <a:off x="4457522" y="3062345"/>
              <a:ext cx="1759846" cy="1517109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640342" y="3636233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Encoder</a:t>
              </a:r>
              <a:endPara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6177186" y="2940978"/>
            <a:ext cx="1517109" cy="1759846"/>
            <a:chOff x="6217161" y="2940978"/>
            <a:chExt cx="1517109" cy="1759846"/>
          </a:xfrm>
        </p:grpSpPr>
        <p:sp>
          <p:nvSpPr>
            <p:cNvPr id="30" name="Rovnoramenný trojúhelník 29"/>
            <p:cNvSpPr/>
            <p:nvPr/>
          </p:nvSpPr>
          <p:spPr>
            <a:xfrm rot="16200000" flipH="1">
              <a:off x="6095793" y="3062346"/>
              <a:ext cx="1759846" cy="1517109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512054" y="3636233"/>
              <a:ext cx="1140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Decoder</a:t>
              </a:r>
              <a:endPara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4990041" y="2164090"/>
            <a:ext cx="2216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Inference</a:t>
            </a:r>
            <a:endParaRPr lang="cs-CZ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30" y="2054242"/>
            <a:ext cx="2823818" cy="3529772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8610600" y="3139823"/>
            <a:ext cx="637118" cy="99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cs-CZ" sz="7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Image-to-Image Translation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14</a:t>
            </a:fld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9169482" y="1094351"/>
            <a:ext cx="1258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pix2pix</a:t>
            </a: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B8CA6265-A61E-49D0-98DB-7EF95EF6F1AD}"/>
              </a:ext>
            </a:extLst>
          </p:cNvPr>
          <p:cNvGrpSpPr/>
          <p:nvPr/>
        </p:nvGrpSpPr>
        <p:grpSpPr>
          <a:xfrm>
            <a:off x="648721" y="1601706"/>
            <a:ext cx="10894557" cy="5004228"/>
            <a:chOff x="2004063" y="2054242"/>
            <a:chExt cx="8804807" cy="4044337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189" y="2054242"/>
              <a:ext cx="2819681" cy="3529772"/>
            </a:xfrm>
            <a:prstGeom prst="rect">
              <a:avLst/>
            </a:prstGeom>
          </p:spPr>
        </p:pic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063" y="2054242"/>
              <a:ext cx="2823818" cy="3529772"/>
            </a:xfrm>
            <a:prstGeom prst="rect">
              <a:avLst/>
            </a:prstGeom>
          </p:spPr>
        </p:pic>
        <p:sp>
          <p:nvSpPr>
            <p:cNvPr id="18" name="TextovéPole 17"/>
            <p:cNvSpPr txBox="1"/>
            <p:nvPr/>
          </p:nvSpPr>
          <p:spPr>
            <a:xfrm>
              <a:off x="8296002" y="5698469"/>
              <a:ext cx="2206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Isola et al. [2017]</a:t>
              </a:r>
              <a:endPara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xmlns="" id="{D5E7D00F-86F3-4218-A75B-D7BE8778D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977" y="2054242"/>
              <a:ext cx="2859116" cy="3529772"/>
            </a:xfrm>
            <a:prstGeom prst="rect">
              <a:avLst/>
            </a:prstGeom>
          </p:spPr>
        </p:pic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xmlns="" id="{F4C000E8-ED41-4CD4-A1A8-86A9894BAB0E}"/>
                </a:ext>
              </a:extLst>
            </p:cNvPr>
            <p:cNvSpPr txBox="1"/>
            <p:nvPr/>
          </p:nvSpPr>
          <p:spPr>
            <a:xfrm>
              <a:off x="5669449" y="5698469"/>
              <a:ext cx="1474044" cy="323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Style Exemplar</a:t>
              </a:r>
              <a:endPara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xmlns="" id="{8D5159A2-1577-4BE6-BC79-D02732A6AD6B}"/>
                </a:ext>
              </a:extLst>
            </p:cNvPr>
            <p:cNvSpPr txBox="1"/>
            <p:nvPr/>
          </p:nvSpPr>
          <p:spPr>
            <a:xfrm>
              <a:off x="2746759" y="5634295"/>
              <a:ext cx="1338429" cy="3233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 Image</a:t>
              </a:r>
              <a:endPara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8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CC78B1F2-BA95-414D-A6DF-8A5C91100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68" y="1601706"/>
            <a:ext cx="3488910" cy="43782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Image-to-Image Translation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15</a:t>
            </a:fld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9095744" y="1094351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starGAN</a:t>
            </a: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1" y="1601706"/>
            <a:ext cx="3494028" cy="436753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8754307" y="6110861"/>
            <a:ext cx="2089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Choi et al. [2018]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D5E7D00F-86F3-4218-A75B-D7BE8778D6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07" y="1601706"/>
            <a:ext cx="3537704" cy="436753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F4C000E8-ED41-4CD4-A1A8-86A9894BAB0E}"/>
              </a:ext>
            </a:extLst>
          </p:cNvPr>
          <p:cNvSpPr txBox="1"/>
          <p:nvPr/>
        </p:nvSpPr>
        <p:spPr>
          <a:xfrm>
            <a:off x="5184057" y="6110861"/>
            <a:ext cx="1823896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xmlns="" id="{8D5159A2-1577-4BE6-BC79-D02732A6AD6B}"/>
              </a:ext>
            </a:extLst>
          </p:cNvPr>
          <p:cNvSpPr txBox="1"/>
          <p:nvPr/>
        </p:nvSpPr>
        <p:spPr>
          <a:xfrm>
            <a:off x="1567690" y="6031456"/>
            <a:ext cx="1656094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03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E21B4510-475F-404D-A7AD-0CADDAB8E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68" y="1601705"/>
            <a:ext cx="3488910" cy="436753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Image-to-Image Translation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16</a:t>
            </a:fld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8937849" y="1094351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pix2pixHD</a:t>
            </a: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1" y="1601706"/>
            <a:ext cx="3494028" cy="436753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8685312" y="6110861"/>
            <a:ext cx="222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Wang et al. [2018]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D5E7D00F-86F3-4218-A75B-D7BE8778D6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07" y="1601706"/>
            <a:ext cx="3537704" cy="4367535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F4C000E8-ED41-4CD4-A1A8-86A9894BAB0E}"/>
              </a:ext>
            </a:extLst>
          </p:cNvPr>
          <p:cNvSpPr txBox="1"/>
          <p:nvPr/>
        </p:nvSpPr>
        <p:spPr>
          <a:xfrm>
            <a:off x="5184057" y="6110861"/>
            <a:ext cx="1823896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xmlns="" id="{8D5159A2-1577-4BE6-BC79-D02732A6AD6B}"/>
              </a:ext>
            </a:extLst>
          </p:cNvPr>
          <p:cNvSpPr txBox="1"/>
          <p:nvPr/>
        </p:nvSpPr>
        <p:spPr>
          <a:xfrm>
            <a:off x="1567690" y="6031456"/>
            <a:ext cx="1656094" cy="400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3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Drawback of Image-to-Image Translation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17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10" y="2250481"/>
            <a:ext cx="2812787" cy="35297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24" y="2250481"/>
            <a:ext cx="2819681" cy="352977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702" y="2250481"/>
            <a:ext cx="2819681" cy="3529772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3356516" y="5892297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Isola et al. 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9222088" y="5892297"/>
            <a:ext cx="232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Wang et al. [2018]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327293" y="5892297"/>
            <a:ext cx="2188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Choi et al. [2018]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3904743" y="1777494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pix2pix</a:t>
            </a:r>
            <a:endParaRPr lang="cs-CZ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9636305" y="1777494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pix2pixHD</a:t>
            </a:r>
            <a:endParaRPr lang="cs-CZ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788157" y="1777494"/>
            <a:ext cx="1266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starGAN</a:t>
            </a:r>
            <a:endParaRPr lang="cs-CZ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ovéPole 16"/>
          <p:cNvSpPr txBox="1"/>
          <p:nvPr/>
        </p:nvSpPr>
        <p:spPr>
          <a:xfrm>
            <a:off x="509552" y="5892297"/>
            <a:ext cx="221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107960" y="1172371"/>
            <a:ext cx="797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specific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low-level details are not preserved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4" y="2250481"/>
            <a:ext cx="2819682" cy="3529772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677564" y="1784121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Patch-based</a:t>
            </a:r>
            <a:endParaRPr lang="cs-CZ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44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Goals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18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018874" y="1285461"/>
            <a:ext cx="10199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Image-to-image framework which can reproduce low-level details with quality comparable to patch-based synthesis: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AutoNum type="arabicParenR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 network architecture</a:t>
            </a:r>
          </a:p>
          <a:p>
            <a:pPr marL="457200" indent="-457200">
              <a:buAutoNum type="arabicParenR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AutoNum type="arabicParenR"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 loss function</a:t>
            </a: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Architecture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19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37" y="1351054"/>
            <a:ext cx="6544326" cy="508297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909391" y="1696278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Johnson et al. [2016]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3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61" y="1580187"/>
            <a:ext cx="3490611" cy="430939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5" y="1557209"/>
            <a:ext cx="3514039" cy="43323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67017" y="270955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Transfer to Facial Videos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ovéPole 16"/>
          <p:cNvSpPr txBox="1"/>
          <p:nvPr/>
        </p:nvSpPr>
        <p:spPr>
          <a:xfrm>
            <a:off x="1473835" y="5965571"/>
            <a:ext cx="194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Šipka doprava 14"/>
          <p:cNvSpPr/>
          <p:nvPr/>
        </p:nvSpPr>
        <p:spPr>
          <a:xfrm>
            <a:off x="9089673" y="3481080"/>
            <a:ext cx="734206" cy="484632"/>
          </a:xfrm>
          <a:prstGeom prst="rightArrow">
            <a:avLst/>
          </a:prstGeom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0165280" y="3011610"/>
            <a:ext cx="7702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cs-CZ" sz="8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Plus 16"/>
          <p:cNvSpPr/>
          <p:nvPr/>
        </p:nvSpPr>
        <p:spPr>
          <a:xfrm>
            <a:off x="4506497" y="3491559"/>
            <a:ext cx="463675" cy="463675"/>
          </a:xfrm>
          <a:prstGeom prst="mathPlus">
            <a:avLst/>
          </a:prstGeom>
          <a:solidFill>
            <a:schemeClr val="tx1"/>
          </a:solidFill>
          <a:ln w="19050"/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6"/>
          <p:cNvSpPr txBox="1"/>
          <p:nvPr/>
        </p:nvSpPr>
        <p:spPr>
          <a:xfrm>
            <a:off x="6178843" y="5965571"/>
            <a:ext cx="1666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Video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653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Architecture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20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37" y="1351057"/>
            <a:ext cx="6544326" cy="508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Architecture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21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37" y="1351057"/>
            <a:ext cx="6544326" cy="5082972"/>
          </a:xfrm>
          <a:prstGeom prst="rect">
            <a:avLst/>
          </a:prstGeom>
        </p:spPr>
      </p:pic>
      <p:cxnSp>
        <p:nvCxnSpPr>
          <p:cNvPr id="5" name="Přímá spojnice se šipkou 4"/>
          <p:cNvCxnSpPr/>
          <p:nvPr/>
        </p:nvCxnSpPr>
        <p:spPr>
          <a:xfrm flipH="1" flipV="1">
            <a:off x="8853714" y="4891314"/>
            <a:ext cx="783772" cy="8273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1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 Function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22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76" y="1779414"/>
            <a:ext cx="9703648" cy="95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 Function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23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76" y="1779414"/>
            <a:ext cx="9703648" cy="95932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0EF2CEFA-058A-499E-BB27-EABFE06B17D5}"/>
              </a:ext>
            </a:extLst>
          </p:cNvPr>
          <p:cNvSpPr/>
          <p:nvPr/>
        </p:nvSpPr>
        <p:spPr>
          <a:xfrm>
            <a:off x="4850297" y="1779414"/>
            <a:ext cx="1829904" cy="8445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309" y="2826578"/>
            <a:ext cx="2812787" cy="352977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973" y="2826578"/>
            <a:ext cx="2819681" cy="3529772"/>
          </a:xfrm>
          <a:prstGeom prst="rect">
            <a:avLst/>
          </a:prstGeom>
        </p:spPr>
      </p:pic>
      <p:sp>
        <p:nvSpPr>
          <p:cNvPr id="12" name="Násobení 11"/>
          <p:cNvSpPr/>
          <p:nvPr/>
        </p:nvSpPr>
        <p:spPr>
          <a:xfrm>
            <a:off x="3891502" y="2962582"/>
            <a:ext cx="914400" cy="9144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7049219" y="2738735"/>
            <a:ext cx="95410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0" b="1" dirty="0">
                <a:solidFill>
                  <a:srgbClr val="00B050"/>
                </a:solidFill>
                <a:latin typeface="Open Sans" panose="020B0606030504020204" pitchFamily="34" charset="0"/>
              </a:rPr>
              <a:t>✓</a:t>
            </a:r>
            <a:endParaRPr lang="cs-CZ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 Function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24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76" y="1779414"/>
            <a:ext cx="9703648" cy="95932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C75ACCFE-B8BF-4E32-9B62-2A698FD6E1F5}"/>
              </a:ext>
            </a:extLst>
          </p:cNvPr>
          <p:cNvSpPr/>
          <p:nvPr/>
        </p:nvSpPr>
        <p:spPr>
          <a:xfrm>
            <a:off x="6640997" y="1801132"/>
            <a:ext cx="1664803" cy="8445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02" y="2826578"/>
            <a:ext cx="2819682" cy="35297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939" y="2826578"/>
            <a:ext cx="2819681" cy="35297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6" y="2826578"/>
            <a:ext cx="2823818" cy="3529772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3744686" y="3308437"/>
            <a:ext cx="928914" cy="484632"/>
          </a:xfrm>
          <a:prstGeom prst="rightArrow">
            <a:avLst/>
          </a:prstGeom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7668085" y="3993544"/>
            <a:ext cx="4443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-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349002" y="4132043"/>
            <a:ext cx="468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|</a:t>
            </a:r>
            <a:endParaRPr lang="cs-CZ" sz="48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946277" y="4141040"/>
            <a:ext cx="468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|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7453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 Function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25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76" y="1779414"/>
            <a:ext cx="9703648" cy="95932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850296" y="1779414"/>
            <a:ext cx="3472069" cy="8445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278119" y="2738735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Isola et al. [2017]</a:t>
            </a: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 Function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26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76" y="1779414"/>
            <a:ext cx="9703648" cy="95932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091412" y="2738735"/>
            <a:ext cx="2754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Wang et al. [2018]</a:t>
            </a: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269361" y="1779414"/>
            <a:ext cx="2398640" cy="844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06" y="3416177"/>
            <a:ext cx="4056018" cy="272439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55" y="3135054"/>
            <a:ext cx="5596818" cy="328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Loss Function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27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76" y="1779414"/>
            <a:ext cx="9703648" cy="95932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091412" y="2738735"/>
            <a:ext cx="2754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Wang et al. [2018]</a:t>
            </a: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269361" y="1779414"/>
            <a:ext cx="2398640" cy="844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561" y="4159721"/>
            <a:ext cx="9962878" cy="1387855"/>
          </a:xfrm>
          <a:prstGeom prst="rect">
            <a:avLst/>
          </a:prstGeom>
        </p:spPr>
      </p:pic>
      <p:cxnSp>
        <p:nvCxnSpPr>
          <p:cNvPr id="11" name="Přímá spojnice se šipkou 10"/>
          <p:cNvCxnSpPr/>
          <p:nvPr/>
        </p:nvCxnSpPr>
        <p:spPr>
          <a:xfrm flipV="1">
            <a:off x="10323443" y="5128591"/>
            <a:ext cx="344558" cy="6758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08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of Network Architectures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28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9" y="1253379"/>
            <a:ext cx="7414902" cy="464111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207720" y="5980420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Johnson et al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[2016]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23751" y="5986434"/>
            <a:ext cx="2144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architecture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61446" y="5986434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Patch-based synthesis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31" y="1253378"/>
            <a:ext cx="3707452" cy="464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of Network </a:t>
            </a:r>
            <a:r>
              <a:rPr lang="en-US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Architectures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29</a:t>
            </a:fld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566013" y="6133306"/>
            <a:ext cx="2144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architecture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38" y="3635529"/>
            <a:ext cx="2334648" cy="233464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38" y="1245689"/>
            <a:ext cx="2334648" cy="233464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2" y="1245689"/>
            <a:ext cx="2334648" cy="233464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2" y="3639598"/>
            <a:ext cx="2334648" cy="233464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973047" y="6133306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Patch-based synthesis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34" y="3639598"/>
            <a:ext cx="2334648" cy="233464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34" y="1245689"/>
            <a:ext cx="2334648" cy="233464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80" y="1245699"/>
            <a:ext cx="2334638" cy="2334638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80" y="3638594"/>
            <a:ext cx="2334638" cy="2334638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9150841" y="6133306"/>
            <a:ext cx="194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97800" y="6156295"/>
            <a:ext cx="26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Johnson et al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[2016]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568960" y="270707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Neural-based Style Transfer 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[Gatys et al. 2016]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8" name="Přímá spojovací šipka 33"/>
          <p:cNvCxnSpPr/>
          <p:nvPr/>
        </p:nvCxnSpPr>
        <p:spPr>
          <a:xfrm>
            <a:off x="3764218" y="5427010"/>
            <a:ext cx="145407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ravoúhlá spojnice 35"/>
          <p:cNvCxnSpPr/>
          <p:nvPr/>
        </p:nvCxnSpPr>
        <p:spPr>
          <a:xfrm flipV="1">
            <a:off x="2086380" y="1988851"/>
            <a:ext cx="1175671" cy="1"/>
          </a:xfrm>
          <a:prstGeom prst="bentConnector3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ravoúhlá spojnice 34"/>
          <p:cNvCxnSpPr/>
          <p:nvPr/>
        </p:nvCxnSpPr>
        <p:spPr>
          <a:xfrm flipV="1">
            <a:off x="2026746" y="5427010"/>
            <a:ext cx="1175671" cy="1"/>
          </a:xfrm>
          <a:prstGeom prst="bentConnector3">
            <a:avLst/>
          </a:prstGeom>
          <a:ln w="38100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43" y="1343693"/>
            <a:ext cx="1720423" cy="1290317"/>
          </a:xfrm>
          <a:prstGeom prst="rect">
            <a:avLst/>
          </a:prstGeom>
        </p:spPr>
      </p:pic>
      <p:sp>
        <p:nvSpPr>
          <p:cNvPr id="48" name="TextovéPole 47"/>
          <p:cNvSpPr txBox="1"/>
          <p:nvPr/>
        </p:nvSpPr>
        <p:spPr>
          <a:xfrm>
            <a:off x="882431" y="2687591"/>
            <a:ext cx="194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003866" y="6122612"/>
            <a:ext cx="1702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Scene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42" y="4781852"/>
            <a:ext cx="1720423" cy="1290317"/>
          </a:xfrm>
          <a:prstGeom prst="rect">
            <a:avLst/>
          </a:prstGeom>
        </p:spPr>
      </p:pic>
      <p:cxnSp>
        <p:nvCxnSpPr>
          <p:cNvPr id="34" name="Přímá spojovací šipka 33"/>
          <p:cNvCxnSpPr/>
          <p:nvPr/>
        </p:nvCxnSpPr>
        <p:spPr>
          <a:xfrm>
            <a:off x="3774774" y="1988851"/>
            <a:ext cx="145407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Skupina 79"/>
          <p:cNvGrpSpPr/>
          <p:nvPr/>
        </p:nvGrpSpPr>
        <p:grpSpPr>
          <a:xfrm>
            <a:off x="3303690" y="1290112"/>
            <a:ext cx="1414732" cy="1397479"/>
            <a:chOff x="3674852" y="2731843"/>
            <a:chExt cx="1414732" cy="1397479"/>
          </a:xfrm>
          <a:solidFill>
            <a:schemeClr val="tx1"/>
          </a:solidFill>
        </p:grpSpPr>
        <p:sp>
          <p:nvSpPr>
            <p:cNvPr id="4" name="Lichoběžník 3"/>
            <p:cNvSpPr/>
            <p:nvPr/>
          </p:nvSpPr>
          <p:spPr>
            <a:xfrm rot="5400000">
              <a:off x="3683478" y="2723217"/>
              <a:ext cx="1397479" cy="1414732"/>
            </a:xfrm>
            <a:prstGeom prst="trapezoid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4003507" y="3215248"/>
              <a:ext cx="74571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CNN</a:t>
              </a:r>
              <a:endParaRPr lang="cs-CZ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3222295" y="4728271"/>
            <a:ext cx="1414732" cy="1397479"/>
            <a:chOff x="3674852" y="2731843"/>
            <a:chExt cx="1414732" cy="1397479"/>
          </a:xfrm>
          <a:solidFill>
            <a:schemeClr val="tx1"/>
          </a:solidFill>
        </p:grpSpPr>
        <p:sp>
          <p:nvSpPr>
            <p:cNvPr id="23" name="Lichoběžník 22"/>
            <p:cNvSpPr/>
            <p:nvPr/>
          </p:nvSpPr>
          <p:spPr>
            <a:xfrm rot="5400000">
              <a:off x="3683478" y="2723217"/>
              <a:ext cx="1397479" cy="1414732"/>
            </a:xfrm>
            <a:prstGeom prst="trapezoid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4003507" y="3215248"/>
              <a:ext cx="74571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CNN</a:t>
              </a:r>
              <a:endParaRPr lang="cs-CZ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5539498" y="1593887"/>
                <a:ext cx="132812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𝑡𝑦𝑙𝑒</m:t>
                      </m:r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498" y="1593887"/>
                <a:ext cx="1328120" cy="646331"/>
              </a:xfrm>
              <a:prstGeom prst="rect">
                <a:avLst/>
              </a:prstGeom>
              <a:blipFill>
                <a:blip r:embed="rId7"/>
                <a:stretch>
                  <a:fillRect r="-2830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délník 10"/>
              <p:cNvSpPr/>
              <p:nvPr/>
            </p:nvSpPr>
            <p:spPr>
              <a:xfrm>
                <a:off x="5263204" y="5103844"/>
                <a:ext cx="188070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𝑐𝑜𝑛𝑡𝑒𝑛𝑡</m:t>
                      </m:r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11" name="Obdélní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204" y="5103844"/>
                <a:ext cx="188070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</a:t>
            </a:fld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15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of Loss Functions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30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253418" y="5980420"/>
            <a:ext cx="2254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VGG loss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02289" y="5980420"/>
            <a:ext cx="2987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modified VGG loss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61446" y="5986434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Patch-based synthesis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31" y="1253378"/>
            <a:ext cx="3707452" cy="464111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5" y="1253378"/>
            <a:ext cx="3707452" cy="46411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13" y="1253378"/>
            <a:ext cx="3707452" cy="464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of Loss Functions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31</a:t>
            </a:fld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712014" y="6133306"/>
            <a:ext cx="1852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VGG loss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38" y="3635529"/>
            <a:ext cx="2334648" cy="2334648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38" y="1245689"/>
            <a:ext cx="2334648" cy="233464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46342" y="6133306"/>
            <a:ext cx="2254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VGG loss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973047" y="6133306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Patch-based synthesis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34" y="3639598"/>
            <a:ext cx="2334648" cy="233464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34" y="1245689"/>
            <a:ext cx="2334648" cy="233464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80" y="1245699"/>
            <a:ext cx="2334638" cy="2334638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980" y="3638594"/>
            <a:ext cx="2334638" cy="2334638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9150841" y="6133306"/>
            <a:ext cx="1940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3" y="1245689"/>
            <a:ext cx="2334648" cy="23346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3" y="3635529"/>
            <a:ext cx="2334648" cy="23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6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32</a:t>
            </a:fld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04525" y="1055443"/>
            <a:ext cx="8331448" cy="3357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dataset: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5124 pairs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(photo/stylized photo)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input/output resolution: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512x512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Size of the resulting model: </a:t>
            </a:r>
            <a:r>
              <a:rPr lang="cs-CZ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47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MB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time on NVIDIA Tesla V100: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1.5 days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(per model)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 evaluation on NVIDIA RTX 2080 Ti: 60 ms (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 fps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 of trained 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cs-CZ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 per style)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5" y="4475580"/>
            <a:ext cx="1492942" cy="18689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34" y="4485412"/>
            <a:ext cx="1485087" cy="18590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288" y="4475580"/>
            <a:ext cx="1492942" cy="186891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10" y="4475580"/>
            <a:ext cx="1492942" cy="18689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719" y="4475580"/>
            <a:ext cx="1492941" cy="186891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026" y="4473695"/>
            <a:ext cx="1494449" cy="187080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97" y="4473695"/>
            <a:ext cx="1519446" cy="19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Examples of Varying Quality in Training Dataset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33</a:t>
            </a:fld>
            <a:endParaRPr lang="cs-CZ"/>
          </a:p>
        </p:txBody>
      </p:sp>
      <p:grpSp>
        <p:nvGrpSpPr>
          <p:cNvPr id="20" name="Skupina 19"/>
          <p:cNvGrpSpPr/>
          <p:nvPr/>
        </p:nvGrpSpPr>
        <p:grpSpPr>
          <a:xfrm>
            <a:off x="353259" y="1465412"/>
            <a:ext cx="11485481" cy="3966752"/>
            <a:chOff x="304592" y="1634157"/>
            <a:chExt cx="11485481" cy="3966752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524" y="3643606"/>
              <a:ext cx="1563549" cy="1957303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523" y="1634157"/>
              <a:ext cx="1563549" cy="1957303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866" y="3643606"/>
              <a:ext cx="1563549" cy="1957303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867" y="1634157"/>
              <a:ext cx="1563549" cy="1957303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212" y="1634157"/>
              <a:ext cx="1563549" cy="1957303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776" y="3643606"/>
              <a:ext cx="1563549" cy="1957303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557" y="1634157"/>
              <a:ext cx="1563549" cy="1957303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340" y="3643606"/>
              <a:ext cx="1563549" cy="1957303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902" y="3643606"/>
              <a:ext cx="1563549" cy="1957303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902" y="1634157"/>
              <a:ext cx="1563549" cy="1957303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247" y="1634157"/>
              <a:ext cx="1563549" cy="1957303"/>
            </a:xfrm>
            <a:prstGeom prst="rect">
              <a:avLst/>
            </a:prstGeom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247" y="3643606"/>
              <a:ext cx="1563549" cy="1957303"/>
            </a:xfrm>
            <a:prstGeom prst="rect">
              <a:avLst/>
            </a:prstGeom>
          </p:spPr>
        </p:pic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592" y="1634157"/>
              <a:ext cx="1563549" cy="1957303"/>
            </a:xfrm>
            <a:prstGeom prst="rect">
              <a:avLst/>
            </a:prstGeom>
          </p:spPr>
        </p:pic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592" y="3643606"/>
              <a:ext cx="1563549" cy="1957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14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34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3" y="1265196"/>
            <a:ext cx="10910014" cy="45525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7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35</a:t>
            </a:fld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3" y="1265196"/>
            <a:ext cx="10910014" cy="45525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2" y="1265196"/>
            <a:ext cx="3640721" cy="45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4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36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6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5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37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55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6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38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2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6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39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6" y="1265196"/>
            <a:ext cx="3640718" cy="45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/>
          <p:cNvSpPr txBox="1"/>
          <p:nvPr/>
        </p:nvSpPr>
        <p:spPr>
          <a:xfrm>
            <a:off x="568960" y="270707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Neural-based Style Transfer 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[Gatys et al. 2016]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8" name="Přímá spojovací šipka 33"/>
          <p:cNvCxnSpPr/>
          <p:nvPr/>
        </p:nvCxnSpPr>
        <p:spPr>
          <a:xfrm flipH="1">
            <a:off x="6757442" y="3714017"/>
            <a:ext cx="1280063" cy="15498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33"/>
          <p:cNvCxnSpPr/>
          <p:nvPr/>
        </p:nvCxnSpPr>
        <p:spPr>
          <a:xfrm>
            <a:off x="3764218" y="5427010"/>
            <a:ext cx="145407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ravoúhlá spojnice 35"/>
          <p:cNvCxnSpPr/>
          <p:nvPr/>
        </p:nvCxnSpPr>
        <p:spPr>
          <a:xfrm flipV="1">
            <a:off x="2086380" y="1988851"/>
            <a:ext cx="1175671" cy="1"/>
          </a:xfrm>
          <a:prstGeom prst="bentConnector3">
            <a:avLst/>
          </a:prstGeom>
          <a:ln w="381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ravoúhlá spojnice 34"/>
          <p:cNvCxnSpPr/>
          <p:nvPr/>
        </p:nvCxnSpPr>
        <p:spPr>
          <a:xfrm flipV="1">
            <a:off x="2026746" y="5427010"/>
            <a:ext cx="1175671" cy="1"/>
          </a:xfrm>
          <a:prstGeom prst="bentConnector3">
            <a:avLst/>
          </a:prstGeom>
          <a:ln w="38100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ravoúhlá spojnice 7"/>
          <p:cNvCxnSpPr/>
          <p:nvPr/>
        </p:nvCxnSpPr>
        <p:spPr>
          <a:xfrm flipH="1" flipV="1">
            <a:off x="8729702" y="3714017"/>
            <a:ext cx="1175671" cy="1"/>
          </a:xfrm>
          <a:prstGeom prst="bentConnector3">
            <a:avLst/>
          </a:prstGeom>
          <a:ln w="38100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537" y="3052824"/>
            <a:ext cx="1713038" cy="12847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43" y="1343693"/>
            <a:ext cx="1720423" cy="1290317"/>
          </a:xfrm>
          <a:prstGeom prst="rect">
            <a:avLst/>
          </a:prstGeom>
        </p:spPr>
      </p:pic>
      <p:sp>
        <p:nvSpPr>
          <p:cNvPr id="48" name="TextovéPole 47"/>
          <p:cNvSpPr txBox="1"/>
          <p:nvPr/>
        </p:nvSpPr>
        <p:spPr>
          <a:xfrm>
            <a:off x="882431" y="2687591"/>
            <a:ext cx="194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9252971" y="4412758"/>
            <a:ext cx="184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Output Image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1003866" y="6122612"/>
            <a:ext cx="1702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Scene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42" y="4781852"/>
            <a:ext cx="1720423" cy="1290317"/>
          </a:xfrm>
          <a:prstGeom prst="rect">
            <a:avLst/>
          </a:prstGeom>
        </p:spPr>
      </p:pic>
      <p:cxnSp>
        <p:nvCxnSpPr>
          <p:cNvPr id="34" name="Přímá spojovací šipka 33"/>
          <p:cNvCxnSpPr/>
          <p:nvPr/>
        </p:nvCxnSpPr>
        <p:spPr>
          <a:xfrm>
            <a:off x="3774774" y="1988851"/>
            <a:ext cx="145407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Skupina 79"/>
          <p:cNvGrpSpPr/>
          <p:nvPr/>
        </p:nvGrpSpPr>
        <p:grpSpPr>
          <a:xfrm>
            <a:off x="3303690" y="1290112"/>
            <a:ext cx="1414732" cy="1397479"/>
            <a:chOff x="3674852" y="2731843"/>
            <a:chExt cx="1414732" cy="1397479"/>
          </a:xfrm>
          <a:solidFill>
            <a:schemeClr val="tx1"/>
          </a:solidFill>
        </p:grpSpPr>
        <p:sp>
          <p:nvSpPr>
            <p:cNvPr id="4" name="Lichoběžník 3"/>
            <p:cNvSpPr/>
            <p:nvPr/>
          </p:nvSpPr>
          <p:spPr>
            <a:xfrm rot="5400000">
              <a:off x="3683478" y="2723217"/>
              <a:ext cx="1397479" cy="1414732"/>
            </a:xfrm>
            <a:prstGeom prst="trapezoid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4003507" y="3215248"/>
              <a:ext cx="74571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CNN</a:t>
              </a:r>
              <a:endParaRPr lang="cs-CZ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3222295" y="4728271"/>
            <a:ext cx="1414732" cy="1397479"/>
            <a:chOff x="3674852" y="2731843"/>
            <a:chExt cx="1414732" cy="1397479"/>
          </a:xfrm>
          <a:solidFill>
            <a:schemeClr val="tx1"/>
          </a:solidFill>
        </p:grpSpPr>
        <p:sp>
          <p:nvSpPr>
            <p:cNvPr id="23" name="Lichoběžník 22"/>
            <p:cNvSpPr/>
            <p:nvPr/>
          </p:nvSpPr>
          <p:spPr>
            <a:xfrm rot="5400000">
              <a:off x="3683478" y="2723217"/>
              <a:ext cx="1397479" cy="1414732"/>
            </a:xfrm>
            <a:prstGeom prst="trapezoid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4003507" y="3215248"/>
              <a:ext cx="74571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CNN</a:t>
              </a:r>
              <a:endParaRPr lang="cs-CZ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Skupina 29"/>
          <p:cNvGrpSpPr/>
          <p:nvPr/>
        </p:nvGrpSpPr>
        <p:grpSpPr>
          <a:xfrm flipH="1">
            <a:off x="7303263" y="3015278"/>
            <a:ext cx="1414732" cy="1397479"/>
            <a:chOff x="3674852" y="2731843"/>
            <a:chExt cx="1414732" cy="1397479"/>
          </a:xfrm>
          <a:solidFill>
            <a:schemeClr val="tx1"/>
          </a:solidFill>
        </p:grpSpPr>
        <p:sp>
          <p:nvSpPr>
            <p:cNvPr id="32" name="Lichoběžník 31"/>
            <p:cNvSpPr/>
            <p:nvPr/>
          </p:nvSpPr>
          <p:spPr>
            <a:xfrm rot="5400000">
              <a:off x="3683478" y="2723217"/>
              <a:ext cx="1397479" cy="1414732"/>
            </a:xfrm>
            <a:prstGeom prst="trapezoid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4003506" y="3215248"/>
              <a:ext cx="74571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CNN</a:t>
              </a:r>
              <a:endParaRPr lang="cs-CZ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5539498" y="1593887"/>
                <a:ext cx="132812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𝑡𝑦𝑙𝑒</m:t>
                      </m:r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498" y="1593887"/>
                <a:ext cx="1328120" cy="646331"/>
              </a:xfrm>
              <a:prstGeom prst="rect">
                <a:avLst/>
              </a:prstGeom>
              <a:blipFill>
                <a:blip r:embed="rId7"/>
                <a:stretch>
                  <a:fillRect r="-2830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délník 10"/>
              <p:cNvSpPr/>
              <p:nvPr/>
            </p:nvSpPr>
            <p:spPr>
              <a:xfrm>
                <a:off x="5263204" y="5103844"/>
                <a:ext cx="188070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𝑐𝑜𝑛𝑡𝑒𝑛𝑡</m:t>
                      </m:r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11" name="Obdélní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204" y="5103844"/>
                <a:ext cx="1880708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/>
              <p:cNvSpPr txBox="1"/>
              <p:nvPr/>
            </p:nvSpPr>
            <p:spPr>
              <a:xfrm rot="5400000">
                <a:off x="5871144" y="4140527"/>
                <a:ext cx="66684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cs-CZ" sz="5400" dirty="0"/>
              </a:p>
            </p:txBody>
          </p:sp>
        </mc:Choice>
        <mc:Fallback xmlns="">
          <p:sp>
            <p:nvSpPr>
              <p:cNvPr id="13" name="TextovéPol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871144" y="4140527"/>
                <a:ext cx="666849" cy="830997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ovéPole 39"/>
              <p:cNvSpPr txBox="1"/>
              <p:nvPr/>
            </p:nvSpPr>
            <p:spPr>
              <a:xfrm rot="5400000">
                <a:off x="5871144" y="2393732"/>
                <a:ext cx="666849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cs-CZ" sz="5400" dirty="0"/>
              </a:p>
            </p:txBody>
          </p:sp>
        </mc:Choice>
        <mc:Fallback xmlns="">
          <p:sp>
            <p:nvSpPr>
              <p:cNvPr id="40" name="TextovéPol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871144" y="2393732"/>
                <a:ext cx="666849" cy="83099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ástupný symbol pro číslo snímku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</a:t>
            </a:fld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délník 11">
                <a:extLst>
                  <a:ext uri="{FF2B5EF4-FFF2-40B4-BE49-F238E27FC236}">
                    <a16:creationId xmlns:a16="http://schemas.microsoft.com/office/drawing/2014/main" xmlns="" id="{7885D44D-918A-2E4F-8E64-4456ED5C63B0}"/>
                  </a:ext>
                </a:extLst>
              </p:cNvPr>
              <p:cNvSpPr/>
              <p:nvPr/>
            </p:nvSpPr>
            <p:spPr>
              <a:xfrm>
                <a:off x="5858853" y="3357050"/>
                <a:ext cx="589007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cs-CZ" sz="3600" dirty="0"/>
              </a:p>
            </p:txBody>
          </p:sp>
        </mc:Choice>
        <mc:Fallback xmlns="">
          <p:sp>
            <p:nvSpPr>
              <p:cNvPr id="39" name="Obdélník 11">
                <a:extLst>
                  <a:ext uri="{FF2B5EF4-FFF2-40B4-BE49-F238E27FC236}">
                    <a16:creationId xmlns:a16="http://schemas.microsoft.com/office/drawing/2014/main" id="{7885D44D-918A-2E4F-8E64-4456ED5C6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853" y="3357050"/>
                <a:ext cx="589007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1047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7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40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8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41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5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8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42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8" y="1265196"/>
            <a:ext cx="3636672" cy="45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9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43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12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44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45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3636670" cy="45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46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4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47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7"/>
            <a:ext cx="3636672" cy="45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48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7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49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9079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Drawback of Neural-based Style Transfer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14206" y="1318146"/>
            <a:ext cx="107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uses only global “statistics” =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 is not semantically meaningful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cs-CZ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0" name="Skupina 39"/>
          <p:cNvGrpSpPr/>
          <p:nvPr/>
        </p:nvGrpSpPr>
        <p:grpSpPr>
          <a:xfrm>
            <a:off x="404905" y="2188060"/>
            <a:ext cx="11382190" cy="4176611"/>
            <a:chOff x="360382" y="2188060"/>
            <a:chExt cx="11382190" cy="4176611"/>
          </a:xfrm>
        </p:grpSpPr>
        <p:grpSp>
          <p:nvGrpSpPr>
            <p:cNvPr id="21" name="Skupina 20"/>
            <p:cNvGrpSpPr/>
            <p:nvPr/>
          </p:nvGrpSpPr>
          <p:grpSpPr>
            <a:xfrm>
              <a:off x="360382" y="2188060"/>
              <a:ext cx="3656152" cy="4176611"/>
              <a:chOff x="360382" y="2188060"/>
              <a:chExt cx="3656152" cy="4176611"/>
            </a:xfrm>
          </p:grpSpPr>
          <p:pic>
            <p:nvPicPr>
              <p:cNvPr id="14" name="Obrázek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382" y="2188060"/>
                <a:ext cx="3656152" cy="3656152"/>
              </a:xfrm>
              <a:prstGeom prst="rect">
                <a:avLst/>
              </a:prstGeom>
            </p:spPr>
          </p:pic>
          <p:sp>
            <p:nvSpPr>
              <p:cNvPr id="37" name="TextovéPole 36"/>
              <p:cNvSpPr txBox="1"/>
              <p:nvPr/>
            </p:nvSpPr>
            <p:spPr>
              <a:xfrm>
                <a:off x="1216237" y="5964561"/>
                <a:ext cx="19444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Style Exemplar</a:t>
                </a:r>
                <a:endParaRPr lang="cs-CZ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2" name="Skupina 21"/>
            <p:cNvGrpSpPr/>
            <p:nvPr/>
          </p:nvGrpSpPr>
          <p:grpSpPr>
            <a:xfrm>
              <a:off x="4223401" y="2188060"/>
              <a:ext cx="3656152" cy="4176610"/>
              <a:chOff x="4226302" y="2188060"/>
              <a:chExt cx="3656152" cy="4176610"/>
            </a:xfrm>
          </p:grpSpPr>
          <p:pic>
            <p:nvPicPr>
              <p:cNvPr id="12" name="Obrázek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302" y="2188060"/>
                <a:ext cx="3656152" cy="3656152"/>
              </a:xfrm>
              <a:prstGeom prst="rect">
                <a:avLst/>
              </a:prstGeom>
            </p:spPr>
          </p:pic>
          <p:sp>
            <p:nvSpPr>
              <p:cNvPr id="38" name="TextovéPole 37"/>
              <p:cNvSpPr txBox="1"/>
              <p:nvPr/>
            </p:nvSpPr>
            <p:spPr>
              <a:xfrm>
                <a:off x="5188083" y="5964560"/>
                <a:ext cx="17325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 Image</a:t>
                </a:r>
                <a:endParaRPr lang="cs-CZ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grpSp>
          <p:nvGrpSpPr>
            <p:cNvPr id="29" name="Skupina 28"/>
            <p:cNvGrpSpPr/>
            <p:nvPr/>
          </p:nvGrpSpPr>
          <p:grpSpPr>
            <a:xfrm>
              <a:off x="8086420" y="2188060"/>
              <a:ext cx="3656152" cy="4164453"/>
              <a:chOff x="8086420" y="2188060"/>
              <a:chExt cx="3656152" cy="4164453"/>
            </a:xfrm>
          </p:grpSpPr>
          <p:pic>
            <p:nvPicPr>
              <p:cNvPr id="15" name="Obrázek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6420" y="2188060"/>
                <a:ext cx="3656152" cy="3656152"/>
              </a:xfrm>
              <a:prstGeom prst="rect">
                <a:avLst/>
              </a:prstGeom>
            </p:spPr>
          </p:pic>
          <p:sp>
            <p:nvSpPr>
              <p:cNvPr id="39" name="TextovéPole 38"/>
              <p:cNvSpPr txBox="1"/>
              <p:nvPr/>
            </p:nvSpPr>
            <p:spPr>
              <a:xfrm>
                <a:off x="8754575" y="5952403"/>
                <a:ext cx="23198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Gatys et al. [2016]</a:t>
                </a:r>
                <a:endParaRPr lang="cs-CZ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0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50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0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51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9" y="1265197"/>
            <a:ext cx="3636673" cy="45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52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0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53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0133"/>
            <a:ext cx="3640714" cy="45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" y="1265196"/>
            <a:ext cx="10910014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54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577011" y="5902361"/>
            <a:ext cx="179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 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63052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090559" y="5902361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 of Fi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1" y="1265196"/>
            <a:ext cx="3636672" cy="455250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766" y="1265196"/>
            <a:ext cx="3687531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with the State of Art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55</a:t>
            </a:fld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1436251" y="5902361"/>
            <a:ext cx="194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63053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623598" y="5902361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Gatys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[2016]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5" y="1265196"/>
            <a:ext cx="3687531" cy="455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with the State of Art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56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163053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632416" y="5902361"/>
            <a:ext cx="2302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Selim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[2016]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5" y="1265196"/>
            <a:ext cx="3687531" cy="45525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766" y="1265196"/>
            <a:ext cx="3687531" cy="455250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1" y="1265196"/>
            <a:ext cx="3636672" cy="4552508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436251" y="5902361"/>
            <a:ext cx="194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9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766" y="1265196"/>
            <a:ext cx="3687531" cy="45525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with the State of Art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57</a:t>
            </a:fld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163053" y="5902361"/>
            <a:ext cx="186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Approach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710964" y="5902361"/>
            <a:ext cx="21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Liao </a:t>
            </a:r>
            <a:r>
              <a: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al.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[2017]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35" y="1265196"/>
            <a:ext cx="3687531" cy="455250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1" y="1265196"/>
            <a:ext cx="3636672" cy="4552508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436251" y="5902361"/>
            <a:ext cx="194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with the State of Art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58</a:t>
            </a:fld>
            <a:endParaRPr lang="cs-CZ"/>
          </a:p>
        </p:txBody>
      </p:sp>
      <p:grpSp>
        <p:nvGrpSpPr>
          <p:cNvPr id="13" name="Skupina 12"/>
          <p:cNvGrpSpPr/>
          <p:nvPr/>
        </p:nvGrpSpPr>
        <p:grpSpPr>
          <a:xfrm>
            <a:off x="4252235" y="1265196"/>
            <a:ext cx="7375062" cy="5037275"/>
            <a:chOff x="4328531" y="1265196"/>
            <a:chExt cx="7375062" cy="5037275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062" y="1265196"/>
              <a:ext cx="3687531" cy="4552508"/>
            </a:xfrm>
            <a:prstGeom prst="rect">
              <a:avLst/>
            </a:prstGeom>
          </p:spPr>
        </p:pic>
        <p:sp>
          <p:nvSpPr>
            <p:cNvPr id="9" name="TextovéPole 8"/>
            <p:cNvSpPr txBox="1"/>
            <p:nvPr/>
          </p:nvSpPr>
          <p:spPr>
            <a:xfrm>
              <a:off x="5239349" y="5902361"/>
              <a:ext cx="18658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Our Approach</a:t>
              </a:r>
              <a:endPara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8751190" y="5902361"/>
              <a:ext cx="22172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</a:t>
              </a:r>
              <a:r>
                <a:rPr lang="cs-CZ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šer et al. </a:t>
              </a:r>
              <a:r>
                <a: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[2017]</a:t>
              </a:r>
              <a:endParaRPr lang="cs-CZ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31" y="1265196"/>
              <a:ext cx="3687531" cy="4552508"/>
            </a:xfrm>
            <a:prstGeom prst="rect">
              <a:avLst/>
            </a:prstGeom>
          </p:spPr>
        </p:pic>
      </p:grpSp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1" y="1265196"/>
            <a:ext cx="3636672" cy="455250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1436251" y="5902361"/>
            <a:ext cx="194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3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59</a:t>
            </a:fld>
            <a:endParaRPr lang="cs-CZ"/>
          </a:p>
        </p:txBody>
      </p:sp>
      <p:pic>
        <p:nvPicPr>
          <p:cNvPr id="2" name="video_FullHD_shor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4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568960" y="270707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Drawback of Neural-based Style Transfer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599" y="1652046"/>
            <a:ext cx="3394133" cy="44895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9" y="1652045"/>
            <a:ext cx="3400958" cy="44892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85" y="1652045"/>
            <a:ext cx="3404454" cy="449387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344527" y="6165876"/>
            <a:ext cx="194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233117" y="6165876"/>
            <a:ext cx="1732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Image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727559" y="6217691"/>
            <a:ext cx="230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Selim et al. [2016]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107960" y="1066355"/>
            <a:ext cx="797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specific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low-level details are not preserved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6</a:t>
            </a:fld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2621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Conclusions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60</a:t>
            </a:fld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23476" y="1830207"/>
            <a:ext cx="81673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Combining patch-based synthesis with 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learning-based approach</a:t>
            </a:r>
          </a:p>
          <a:p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Improved network architecture + modified loss function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852386" y="6136806"/>
            <a:ext cx="8487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Thanks fly to: </a:t>
            </a:r>
            <a:r>
              <a:rPr lang="cs-CZ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Ondřej Jamriška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 Keller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cs-CZ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Šárka Sochorová</a:t>
            </a:r>
            <a:r>
              <a:rPr lang="cs-CZ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cs-CZ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Ondřej </a:t>
            </a:r>
            <a:r>
              <a:rPr lang="cs-CZ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Texler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044782" y="3614175"/>
            <a:ext cx="41277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Real-time response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 low-level </a:t>
            </a: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Generalization / beautification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71684" y="1271244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Contributions:</a:t>
            </a: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1684" y="3308571"/>
            <a:ext cx="1321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Benefits:</a:t>
            </a:r>
            <a:endParaRPr lang="cs-CZ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ovéPole 14"/>
          <p:cNvSpPr txBox="1"/>
          <p:nvPr/>
        </p:nvSpPr>
        <p:spPr>
          <a:xfrm>
            <a:off x="568960" y="270707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Drawback of Neural-based Style Transfer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1750195" y="1760673"/>
            <a:ext cx="8691611" cy="4284430"/>
            <a:chOff x="1565572" y="1416115"/>
            <a:chExt cx="8691611" cy="428443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572" y="1416115"/>
              <a:ext cx="4284430" cy="4284430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731" y="1416115"/>
              <a:ext cx="4280452" cy="4280452"/>
            </a:xfrm>
            <a:prstGeom prst="rect">
              <a:avLst/>
            </a:prstGeom>
          </p:spPr>
        </p:pic>
      </p:grpSp>
      <p:sp>
        <p:nvSpPr>
          <p:cNvPr id="9" name="TextovéPole 8"/>
          <p:cNvSpPr txBox="1"/>
          <p:nvPr/>
        </p:nvSpPr>
        <p:spPr>
          <a:xfrm>
            <a:off x="2920188" y="6174861"/>
            <a:ext cx="1944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Exemplar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150474" y="6166035"/>
            <a:ext cx="2302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Selim et al. [2016]</a:t>
            </a:r>
            <a:endParaRPr lang="cs-CZ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7</a:t>
            </a:fld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2141090" y="1169250"/>
            <a:ext cx="7909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Style specific </a:t>
            </a:r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low-level details are not preserved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cs-CZ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51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Analogies </a:t>
            </a:r>
            <a:r>
              <a:rPr lang="en-US" sz="3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[Hertzmann 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al. 2001]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899478" y="1420816"/>
            <a:ext cx="10393045" cy="2766873"/>
            <a:chOff x="1199403" y="1540084"/>
            <a:chExt cx="9745296" cy="2594427"/>
          </a:xfrm>
        </p:grpSpPr>
        <p:sp>
          <p:nvSpPr>
            <p:cNvPr id="11" name="Šipka doprava 10"/>
            <p:cNvSpPr/>
            <p:nvPr/>
          </p:nvSpPr>
          <p:spPr>
            <a:xfrm>
              <a:off x="5683501" y="2824765"/>
              <a:ext cx="824998" cy="544562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9" name="Obrázek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135" y="1994923"/>
              <a:ext cx="2056061" cy="2139588"/>
            </a:xfrm>
            <a:prstGeom prst="rect">
              <a:avLst/>
            </a:prstGeom>
          </p:spPr>
        </p:pic>
        <p:pic>
          <p:nvPicPr>
            <p:cNvPr id="28" name="Obrázek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8638" y="1994923"/>
              <a:ext cx="2056061" cy="21395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ovéPole 21"/>
                <p:cNvSpPr txBox="1"/>
                <p:nvPr/>
              </p:nvSpPr>
              <p:spPr>
                <a:xfrm>
                  <a:off x="7660354" y="1540084"/>
                  <a:ext cx="26962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cs-CZ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ovéPole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0354" y="1540084"/>
                  <a:ext cx="269625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1277" r="-17021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ovéPole 22"/>
                <p:cNvSpPr txBox="1"/>
                <p:nvPr/>
              </p:nvSpPr>
              <p:spPr>
                <a:xfrm>
                  <a:off x="9783458" y="154008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a14:m>
                  <a:r>
                    <a:rPr lang="en-US" sz="2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’</a:t>
                  </a:r>
                  <a:endParaRPr lang="cs-CZ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ovéPole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3458" y="1540084"/>
                  <a:ext cx="24237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9535" t="-23077" r="-62791" b="-40000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Obdélník 23"/>
            <p:cNvSpPr/>
            <p:nvPr/>
          </p:nvSpPr>
          <p:spPr>
            <a:xfrm>
              <a:off x="7384493" y="2666357"/>
              <a:ext cx="316816" cy="316816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58F7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9521267" y="2666357"/>
              <a:ext cx="316816" cy="316816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58F76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03" y="1994923"/>
              <a:ext cx="2056061" cy="2139588"/>
            </a:xfrm>
            <a:prstGeom prst="rect">
              <a:avLst/>
            </a:prstGeom>
          </p:spPr>
        </p:pic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788" y="1994923"/>
              <a:ext cx="2056061" cy="21395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ovéPole 16"/>
                <p:cNvSpPr txBox="1"/>
                <p:nvPr/>
              </p:nvSpPr>
              <p:spPr>
                <a:xfrm>
                  <a:off x="2108201" y="1540084"/>
                  <a:ext cx="24968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oMath>
                    </m:oMathPara>
                  </a14:m>
                  <a:endParaRPr lang="cs-CZ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ovéPol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8201" y="1540084"/>
                  <a:ext cx="249684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3256" r="-18605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ovéPole 18"/>
                <p:cNvSpPr txBox="1"/>
                <p:nvPr/>
              </p:nvSpPr>
              <p:spPr>
                <a:xfrm>
                  <a:off x="4238525" y="1540084"/>
                  <a:ext cx="32380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cs-CZ" sz="2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ovéPol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38525" y="1540084"/>
                  <a:ext cx="32380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9298" t="-1538" r="-17544" b="-3077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Obdélník 25"/>
            <p:cNvSpPr/>
            <p:nvPr/>
          </p:nvSpPr>
          <p:spPr>
            <a:xfrm>
              <a:off x="2069025" y="3308163"/>
              <a:ext cx="316816" cy="31681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Obdélník 26"/>
            <p:cNvSpPr/>
            <p:nvPr/>
          </p:nvSpPr>
          <p:spPr>
            <a:xfrm>
              <a:off x="4251356" y="3308163"/>
              <a:ext cx="316816" cy="31681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fld>
            <a:endParaRPr lang="cs-CZ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257496" y="4881846"/>
            <a:ext cx="9677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 is semantically meaningful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thanks to guidance </a:t>
            </a:r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S’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T’</a:t>
            </a:r>
          </a:p>
          <a:p>
            <a:pPr algn="ctr"/>
            <a:endParaRPr lang="en-US"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Low-level details are preserved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copying patches from </a:t>
            </a:r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lang="en-US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endParaRPr lang="cs-CZ" sz="2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90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68960" y="252066"/>
            <a:ext cx="11054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Guided Patch-based Synthesis 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[Fi</a:t>
            </a:r>
            <a:r>
              <a:rPr lang="cs-CZ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šer et al. </a:t>
            </a: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2017]</a:t>
            </a:r>
            <a:endParaRPr lang="cs-CZ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71684" y="963796"/>
            <a:ext cx="10648633" cy="3600"/>
          </a:xfrm>
          <a:prstGeom prst="rect">
            <a:avLst/>
          </a:prstGeom>
          <a:ln w="254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facestyl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507" y="1032795"/>
            <a:ext cx="10084986" cy="5672805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191D2-A9BA-4537-A2F0-5471F5044D2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1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D4D0C8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D4D0C8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572</TotalTime>
  <Words>1258</Words>
  <Application>Microsoft Office PowerPoint</Application>
  <PresentationFormat>Širokoúhlá obrazovka</PresentationFormat>
  <Paragraphs>389</Paragraphs>
  <Slides>60</Slides>
  <Notes>59</Notes>
  <HiddenSlides>8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Open Sans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sykorad</dc:creator>
  <cp:lastModifiedBy>sykorad</cp:lastModifiedBy>
  <cp:revision>97</cp:revision>
  <dcterms:created xsi:type="dcterms:W3CDTF">2019-03-06T14:15:22Z</dcterms:created>
  <dcterms:modified xsi:type="dcterms:W3CDTF">2019-05-16T12:15:59Z</dcterms:modified>
</cp:coreProperties>
</file>